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0"/>
  </p:notesMasterIdLst>
  <p:sldIdLst>
    <p:sldId id="256" r:id="rId2"/>
    <p:sldId id="258" r:id="rId3"/>
    <p:sldId id="414" r:id="rId4"/>
    <p:sldId id="422" r:id="rId5"/>
    <p:sldId id="420" r:id="rId6"/>
    <p:sldId id="407" r:id="rId7"/>
    <p:sldId id="423" r:id="rId8"/>
    <p:sldId id="42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yl Evans" initials="ME" lastIdx="3" clrIdx="0">
    <p:extLst>
      <p:ext uri="{19B8F6BF-5375-455C-9EA6-DF929625EA0E}">
        <p15:presenceInfo xmlns:p15="http://schemas.microsoft.com/office/powerpoint/2012/main" userId="118a9b05c6d1c4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146FF8"/>
    <a:srgbClr val="020314"/>
    <a:srgbClr val="B00E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357" autoAdjust="0"/>
  </p:normalViewPr>
  <p:slideViewPr>
    <p:cSldViewPr snapToGrid="0">
      <p:cViewPr varScale="1">
        <p:scale>
          <a:sx n="60" d="100"/>
          <a:sy n="60" d="100"/>
        </p:scale>
        <p:origin x="78" y="510"/>
      </p:cViewPr>
      <p:guideLst/>
    </p:cSldViewPr>
  </p:slideViewPr>
  <p:outlineViewPr>
    <p:cViewPr>
      <p:scale>
        <a:sx n="33" d="100"/>
        <a:sy n="33" d="100"/>
      </p:scale>
      <p:origin x="0" y="-21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A7FCC-23E1-4A6D-899B-5AE6A7392A78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21992-A94E-41E0-8728-026351C3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7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02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7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21992-A94E-41E0-8728-026351C31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8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5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1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07D5-7B3D-439C-82C6-63E49C91A6E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1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9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5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9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98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DB6D-76D3-4446-8143-D01666C8C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817" y="2159666"/>
            <a:ext cx="9848683" cy="1772379"/>
          </a:xfrm>
        </p:spPr>
        <p:txBody>
          <a:bodyPr>
            <a:noAutofit/>
          </a:bodyPr>
          <a:lstStyle/>
          <a:p>
            <a:pPr algn="l"/>
            <a:r>
              <a:rPr lang="en-US" sz="5400" cap="none" dirty="0"/>
              <a:t>Accessibility in Communications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EBEAA-9F68-4F22-835B-46CBC008E856}"/>
              </a:ext>
            </a:extLst>
          </p:cNvPr>
          <p:cNvSpPr/>
          <p:nvPr/>
        </p:nvSpPr>
        <p:spPr>
          <a:xfrm>
            <a:off x="585817" y="5159549"/>
            <a:ext cx="29986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Meryl K. Evans</a:t>
            </a:r>
          </a:p>
          <a:p>
            <a:r>
              <a:rPr lang="en-US" sz="3600" dirty="0"/>
              <a:t>@MerylKEvans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F6C28-C98E-42B2-A8D6-0379C3F78B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16" t="14110" r="14821" b="12994"/>
          <a:stretch/>
        </p:blipFill>
        <p:spPr>
          <a:xfrm rot="5400000">
            <a:off x="6185921" y="851922"/>
            <a:ext cx="6846599" cy="5165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1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"/>
    </mc:Choice>
    <mc:Fallback xmlns="">
      <p:transition spd="slow" advTm="42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9175-2C5B-48A4-936F-B598A36B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Howdy</a:t>
            </a:r>
            <a:r>
              <a:rPr lang="en-US" dirty="0"/>
              <a:t>, I'm Meryl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8E4CF-EA56-4EE2-91F2-C8BC040B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06110"/>
            <a:ext cx="6023553" cy="3649133"/>
          </a:xfrm>
        </p:spPr>
        <p:txBody>
          <a:bodyPr anchor="t">
            <a:normAutofit/>
          </a:bodyPr>
          <a:lstStyle/>
          <a:p>
            <a:r>
              <a:rPr lang="en-US" sz="4000" dirty="0"/>
              <a:t>She / her / deaf</a:t>
            </a:r>
          </a:p>
          <a:p>
            <a:r>
              <a:rPr lang="en-US" sz="4000" dirty="0"/>
              <a:t>Native Texan 🤠</a:t>
            </a:r>
          </a:p>
          <a:p>
            <a:r>
              <a:rPr lang="en-US" sz="4000" dirty="0"/>
              <a:t>Deaf since birth</a:t>
            </a:r>
          </a:p>
          <a:p>
            <a:r>
              <a:rPr lang="en-US" sz="4000" dirty="0"/>
              <a:t>Accessibility marketing</a:t>
            </a:r>
          </a:p>
        </p:txBody>
      </p:sp>
      <p:pic>
        <p:nvPicPr>
          <p:cNvPr id="6" name="Picture 5" descr="Meryl as a toddler wearing a hearing aid on her chest and pigtails.">
            <a:extLst>
              <a:ext uri="{FF2B5EF4-FFF2-40B4-BE49-F238E27FC236}">
                <a16:creationId xmlns:a16="http://schemas.microsoft.com/office/drawing/2014/main" id="{581C8CEB-582E-4B96-85FA-C8DF277B4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108" y="0"/>
            <a:ext cx="4736892" cy="6853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0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59"/>
    </mc:Choice>
    <mc:Fallback xmlns="">
      <p:transition spd="slow" advTm="559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9175-2C5B-48A4-936F-B598A36B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8E4CF-EA56-4EE2-91F2-C8BC040B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06110"/>
            <a:ext cx="6023553" cy="3649133"/>
          </a:xfrm>
        </p:spPr>
        <p:txBody>
          <a:bodyPr anchor="t">
            <a:normAutofit/>
          </a:bodyPr>
          <a:lstStyle/>
          <a:p>
            <a:r>
              <a:rPr lang="en-US" sz="4000" dirty="0"/>
              <a:t>The problem with assumptions</a:t>
            </a:r>
          </a:p>
          <a:p>
            <a:r>
              <a:rPr lang="en-US" sz="4000" dirty="0"/>
              <a:t>Disability spectrum</a:t>
            </a:r>
          </a:p>
          <a:p>
            <a:r>
              <a:rPr lang="en-US" sz="4000" dirty="0"/>
              <a:t>Accessibility for all</a:t>
            </a:r>
          </a:p>
        </p:txBody>
      </p:sp>
      <p:pic>
        <p:nvPicPr>
          <p:cNvPr id="5" name="Picture Placeholder 7" descr="Three different colors and styles of buckets">
            <a:extLst>
              <a:ext uri="{FF2B5EF4-FFF2-40B4-BE49-F238E27FC236}">
                <a16:creationId xmlns:a16="http://schemas.microsoft.com/office/drawing/2014/main" id="{38385E26-CF37-40FA-89AC-52A04AA3F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1" b="10091"/>
          <a:stretch>
            <a:fillRect/>
          </a:stretch>
        </p:blipFill>
        <p:spPr>
          <a:xfrm>
            <a:off x="5592582" y="1010654"/>
            <a:ext cx="5913617" cy="4510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8F814-0078-4547-B3BA-C454D4E4743C}"/>
              </a:ext>
            </a:extLst>
          </p:cNvPr>
          <p:cNvSpPr txBox="1"/>
          <p:nvPr/>
        </p:nvSpPr>
        <p:spPr>
          <a:xfrm>
            <a:off x="8224531" y="5585736"/>
            <a:ext cx="328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Image credit: </a:t>
            </a:r>
            <a:r>
              <a:rPr lang="en-US" sz="2800" dirty="0" err="1"/>
              <a:t>Pixabay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77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59"/>
    </mc:Choice>
    <mc:Fallback xmlns="">
      <p:transition spd="slow" advTm="559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9175-2C5B-48A4-936F-B598A36B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3" y="2766218"/>
            <a:ext cx="2434389" cy="1325563"/>
          </a:xfrm>
        </p:spPr>
        <p:txBody>
          <a:bodyPr>
            <a:normAutofit/>
          </a:bodyPr>
          <a:lstStyle/>
          <a:p>
            <a:r>
              <a:rPr lang="en-US" sz="4400" cap="none" dirty="0"/>
              <a:t>Curb-Cut</a:t>
            </a:r>
            <a:br>
              <a:rPr lang="en-US" sz="4400" cap="none" dirty="0"/>
            </a:br>
            <a:r>
              <a:rPr lang="en-US" sz="4400" cap="none" dirty="0"/>
              <a:t>Effect</a:t>
            </a:r>
          </a:p>
        </p:txBody>
      </p:sp>
      <p:pic>
        <p:nvPicPr>
          <p:cNvPr id="8" name="Google Shape;164;p25">
            <a:extLst>
              <a:ext uri="{FF2B5EF4-FFF2-40B4-BE49-F238E27FC236}">
                <a16:creationId xmlns:a16="http://schemas.microsoft.com/office/drawing/2014/main" id="{D1469CC5-D954-42AF-A41B-0DD4E5027A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462" t="2025" r="4097" b="6451"/>
          <a:stretch/>
        </p:blipFill>
        <p:spPr>
          <a:xfrm>
            <a:off x="3429937" y="0"/>
            <a:ext cx="8762063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16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59"/>
    </mc:Choice>
    <mc:Fallback xmlns="">
      <p:transition spd="slow" advTm="559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Where to Begin with Accessibility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9777332" cy="4123385"/>
          </a:xfrm>
        </p:spPr>
        <p:txBody>
          <a:bodyPr anchor="t">
            <a:noAutofit/>
          </a:bodyPr>
          <a:lstStyle/>
          <a:p>
            <a:r>
              <a:rPr lang="en-US" sz="4000" dirty="0"/>
              <a:t>Publish information and deadlines</a:t>
            </a:r>
          </a:p>
          <a:p>
            <a:r>
              <a:rPr lang="en-US" sz="4000" dirty="0"/>
              <a:t>Ask</a:t>
            </a:r>
          </a:p>
          <a:p>
            <a:r>
              <a:rPr lang="en-US" sz="4000" dirty="0"/>
              <a:t>Turn on Zoom captions now</a:t>
            </a:r>
          </a:p>
          <a:p>
            <a:r>
              <a:rPr lang="en-US" sz="4000" dirty="0"/>
              <a:t>Create and grow checklists</a:t>
            </a:r>
          </a:p>
          <a:p>
            <a:r>
              <a:rPr lang="en-US" sz="4000" dirty="0"/>
              <a:t>Offer two communication options</a:t>
            </a:r>
          </a:p>
        </p:txBody>
      </p:sp>
      <p:pic>
        <p:nvPicPr>
          <p:cNvPr id="4" name="Google Shape;208;p31">
            <a:extLst>
              <a:ext uri="{FF2B5EF4-FFF2-40B4-BE49-F238E27FC236}">
                <a16:creationId xmlns:a16="http://schemas.microsoft.com/office/drawing/2014/main" id="{4887E753-EE21-4846-90C3-3AB52D2821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4625" y="2644095"/>
            <a:ext cx="1722150" cy="17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10;p31">
            <a:extLst>
              <a:ext uri="{FF2B5EF4-FFF2-40B4-BE49-F238E27FC236}">
                <a16:creationId xmlns:a16="http://schemas.microsoft.com/office/drawing/2014/main" id="{CFA8C1B2-AC56-4072-BCA1-C480D036FCA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1776" y="4442445"/>
            <a:ext cx="1687050" cy="16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A70B2-0F2E-4891-9897-1C2DC4299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6775" y="2999026"/>
            <a:ext cx="2005204" cy="20052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1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1407-8804-4D73-B439-B3664804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Offer Two Communication Options</a:t>
            </a:r>
            <a:endParaRPr lang="en-US" sz="44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F0BC-A7A8-4938-B4A0-E8C36B7B3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006110"/>
            <a:ext cx="9051756" cy="4123385"/>
          </a:xfrm>
        </p:spPr>
        <p:txBody>
          <a:bodyPr anchor="t">
            <a:noAutofit/>
          </a:bodyPr>
          <a:lstStyle/>
          <a:p>
            <a:r>
              <a:rPr lang="en-US" sz="4000" dirty="0"/>
              <a:t>Digital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err="1"/>
              <a:t>Chatbox</a:t>
            </a:r>
            <a:endParaRPr lang="en-US" sz="3600" dirty="0"/>
          </a:p>
          <a:p>
            <a:pPr lvl="1"/>
            <a:r>
              <a:rPr lang="en-US" sz="3600" dirty="0"/>
              <a:t> Email address</a:t>
            </a:r>
          </a:p>
          <a:p>
            <a:pPr lvl="1"/>
            <a:r>
              <a:rPr lang="en-US" sz="3600" dirty="0"/>
              <a:t> Online form (accessible)</a:t>
            </a:r>
          </a:p>
          <a:p>
            <a:pPr lvl="1"/>
            <a:r>
              <a:rPr lang="en-US" sz="3600" dirty="0"/>
              <a:t> Video: captions &amp; interpreter</a:t>
            </a:r>
          </a:p>
          <a:p>
            <a:pPr lvl="1"/>
            <a:r>
              <a:rPr lang="en-US" sz="3600" dirty="0"/>
              <a:t> Chatbot</a:t>
            </a:r>
          </a:p>
          <a:p>
            <a:r>
              <a:rPr lang="en-US" sz="4000" dirty="0"/>
              <a:t>Physical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C6A0A8-E4BB-4636-BEDA-4C7D95D10B64}"/>
              </a:ext>
            </a:extLst>
          </p:cNvPr>
          <p:cNvGrpSpPr/>
          <p:nvPr/>
        </p:nvGrpSpPr>
        <p:grpSpPr>
          <a:xfrm>
            <a:off x="7299159" y="1789282"/>
            <a:ext cx="4716378" cy="4557040"/>
            <a:chOff x="0" y="389562"/>
            <a:chExt cx="6096000" cy="60788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479F36-2E8C-45FD-853A-5EC24151A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000"/>
            <a:stretch/>
          </p:blipFill>
          <p:spPr>
            <a:xfrm>
              <a:off x="0" y="389562"/>
              <a:ext cx="6096000" cy="6078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734DA7-8E4B-444D-8205-E483F88F2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6759" y="3645975"/>
              <a:ext cx="2406314" cy="266737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26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7"/>
    </mc:Choice>
    <mc:Fallback xmlns="">
      <p:transition spd="slow" advTm="731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A69E36-4730-436C-959E-64FEB0475E91}"/>
              </a:ext>
            </a:extLst>
          </p:cNvPr>
          <p:cNvSpPr txBox="1"/>
          <p:nvPr/>
        </p:nvSpPr>
        <p:spPr>
          <a:xfrm>
            <a:off x="160421" y="6352674"/>
            <a:ext cx="2947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Image source: </a:t>
            </a:r>
            <a:r>
              <a:rPr lang="en-US" sz="2400" dirty="0" err="1"/>
              <a:t>Pixabay</a:t>
            </a:r>
            <a:endParaRPr lang="en-US" sz="2400" dirty="0"/>
          </a:p>
        </p:txBody>
      </p:sp>
      <p:pic>
        <p:nvPicPr>
          <p:cNvPr id="8" name="Picture 7" descr="Clip art containing a diversity of people from shoulders up and colors">
            <a:extLst>
              <a:ext uri="{FF2B5EF4-FFF2-40B4-BE49-F238E27FC236}">
                <a16:creationId xmlns:a16="http://schemas.microsoft.com/office/drawing/2014/main" id="{D737C386-7021-4F73-AAA9-823DD95F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89" y="0"/>
            <a:ext cx="1087762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29E894F-189B-4800-9AB7-234241BE1B1B}"/>
              </a:ext>
            </a:extLst>
          </p:cNvPr>
          <p:cNvSpPr txBox="1">
            <a:spLocks/>
          </p:cNvSpPr>
          <p:nvPr/>
        </p:nvSpPr>
        <p:spPr>
          <a:xfrm>
            <a:off x="3508564" y="2365471"/>
            <a:ext cx="5174870" cy="2127057"/>
          </a:xfrm>
          <a:prstGeom prst="rect">
            <a:avLst/>
          </a:prstGeom>
          <a:solidFill>
            <a:srgbClr val="24242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/>
              <a:t>Accessibility is everyone's job.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0869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EF9C-B37B-48AA-86E5-00B6BB0B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977"/>
            <a:ext cx="3878180" cy="1325563"/>
          </a:xfrm>
        </p:spPr>
        <p:txBody>
          <a:bodyPr/>
          <a:lstStyle/>
          <a:p>
            <a:pPr algn="ctr"/>
            <a:r>
              <a:rPr lang="en-US" dirty="0"/>
              <a:t>Contact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C2051D-788E-4858-B391-C9A1A641D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4" y="2055813"/>
            <a:ext cx="372176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me@meryl.net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@MerylKEvans</a:t>
            </a:r>
          </a:p>
          <a:p>
            <a:pPr marL="0" indent="0">
              <a:buNone/>
            </a:pPr>
            <a:br>
              <a:rPr lang="en-US" sz="4400" dirty="0"/>
            </a:br>
            <a:r>
              <a:rPr lang="en-US" sz="4400" dirty="0"/>
              <a:t>Meryl.net</a:t>
            </a:r>
          </a:p>
        </p:txBody>
      </p:sp>
      <p:pic>
        <p:nvPicPr>
          <p:cNvPr id="4" name="Picture 3" descr="#lovePlano heart with Meryl peering through its star">
            <a:extLst>
              <a:ext uri="{FF2B5EF4-FFF2-40B4-BE49-F238E27FC236}">
                <a16:creationId xmlns:a16="http://schemas.microsoft.com/office/drawing/2014/main" id="{4862CF49-FB17-4F0F-BDFA-CAC7132BC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" r="7500"/>
          <a:stretch/>
        </p:blipFill>
        <p:spPr>
          <a:xfrm>
            <a:off x="3878181" y="0"/>
            <a:ext cx="831381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1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4"/>
    </mc:Choice>
    <mc:Fallback xmlns="">
      <p:transition spd="slow" advTm="2799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1de2d1b7d9244007aa06cc3919ac9a83&quot;,&quot;LanguageCode&quot;:&quot;en-US&quot;,&quot;SlideGuids&quot;:[&quot;64681fd3-f6ab-4156-8baf-467291f1cf2a&quot;,&quot;8ff4ed93-2171-417b-af7b-99c88259126b&quot;,&quot;21d774f4-44d2-424e-8a21-2793471fd43f&quot;,&quot;d7c84a42-f22c-4ba2-8f29-94c9d68e4494&quot;,&quot;1a8a432b-cd9b-49c8-ac18-09ea27ead4d0&quot;,&quot;ed98f9e9-7174-4a90-a3b3-0340b97e4174&quot;,&quot;ed98f9e9-7174-4a90-a3b3-0340b97e4174&quot;,&quot;db930c88-25f2-4d3d-b0f4-f07527e1ae4a&quot;,&quot;df9b34fe-21c4-4809-8146-130535a6a80f&quot;,&quot;22a35a31-805e-40c4-b485-bba5685928e8&quot;,&quot;df9b34fe-21c4-4809-8146-130535a6a80f&quot;,&quot;e82018d7-6250-4cb1-8e9d-ff22a9838903&quot;,&quot;ad30963f-7ac6-468b-8b0e-92545173fe03&quot;,&quot;f30b1e71-0d7e-4027-85e3-d4932b8d7e07&quot;,&quot;1e6058ba-106c-46d3-9102-83499a9cc4c0&quot;,&quot;880fc86c-f60a-4182-8860-2a326288d8e1&quot;,&quot;1e3ff169-0f7c-4429-ac92-cc915afe6031&quot;,&quot;54358125-aa1a-45fa-ab55-f9ea885cf65b&quot;,&quot;54358125-aa1a-45fa-ab55-f9ea885cf65b&quot;,&quot;54358125-aa1a-45fa-ab55-f9ea885cf65b&quot;,&quot;54358125-aa1a-45fa-ab55-f9ea885cf65b&quot;,&quot;54358125-aa1a-45fa-ab55-f9ea885cf65b&quot;,&quot;f077d03a-907a-494c-a837-48f8f15572d0&quot;,&quot;84edd97a-f877-41a4-9a06-b49b029214b9&quot;,&quot;d4eaeb56-4cb9-4e09-960c-5a9d19be1c69&quot;,&quot;95f2e591-9675-439d-8c1b-4155ffeb7aad&quot;,&quot;41c32da3-9569-4bca-854f-53427cdb9020&quot;,&quot;866b6f5f-1223-4884-815d-5a0c3954077a&quot;,&quot;0ddef19d-791a-4964-9b08-dca6718d647b&quot;,&quot;952ea22d-89e4-462a-ae84-a570c1b9b2f9&quot;,&quot;e9d6c660-c701-4076-84b6-1e57b66b186f&quot;,&quot;2a444311-4456-4d09-b62c-7c747c879d59&quot;,&quot;d72f04ba-9139-4e43-ab27-ca031c72265e&quot;,&quot;83139699-c92f-41d6-a1b5-835509e97f7d&quot;,&quot;fe9dec19-574b-4ad0-9840-2d1c77f2d0c3&quot;,&quot;f7202661-1476-42be-9b44-c42266e9c6ed&quot;,&quot;9052430c-db18-45a2-8beb-32169ce08b2b&quot;,&quot;96937dd0-e0ff-48d8-8eff-a2c4d86dfa76&quot;,&quot;1562d8f6-f6fe-45dd-aaf4-2db654a9bf50&quot;,&quot;511b12d5-8348-45cd-b280-c3233131e18b&quot;,&quot;80601d7d-3d2b-4148-8efd-97fb1d615a9c&quot;,&quot;80601d7d-3d2b-4148-8efd-97fb1d615a9c&quot;],&quot;TimeStamp&quot;:&quot;2020-09-04T15:03:37.393821-05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64681fd3-f6ab-4156-8baf-467291f1cf2a&quot;,&quot;TimeStamp&quot;:&quot;2020-05-06T10:34:37.3410954-05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f4ed93-2171-417b-af7b-99c88259126b&quot;,&quot;TimeStamp&quot;:&quot;2020-05-06T10:34:37.3690209-05:00&quot;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f4ed93-2171-417b-af7b-99c88259126b&quot;,&quot;TimeStamp&quot;:&quot;2020-05-06T10:34:37.3690209-05:00&quot;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ff4ed93-2171-417b-af7b-99c88259126b&quot;,&quot;TimeStamp&quot;:&quot;2020-05-06T10:34:37.3690209-05:00&quot;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7c84a42-f22c-4ba2-8f29-94c9d68e4494&quot;,&quot;TimeStamp&quot;:&quot;2020-05-06T10:34:37.3690209-05:00&quot;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db930c88-25f2-4d3d-b0f4-f07527e1ae4a&quot;,&quot;TimeStamp&quot;:&quot;2020-05-06T10:34:37.3690209-05:00&quot;}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242424"/>
      </a:dk1>
      <a:lt1>
        <a:sysClr val="window" lastClr="FFFFFF"/>
      </a:lt1>
      <a:dk2>
        <a:srgbClr val="242424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9808</TotalTime>
  <Words>119</Words>
  <Application>Microsoft Office PowerPoint</Application>
  <PresentationFormat>Widescreen</PresentationFormat>
  <Paragraphs>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Roboto</vt:lpstr>
      <vt:lpstr>Office Theme</vt:lpstr>
      <vt:lpstr>Accessibility in Communications</vt:lpstr>
      <vt:lpstr>Howdy, I'm Meryl</vt:lpstr>
      <vt:lpstr>Assumptions</vt:lpstr>
      <vt:lpstr>Curb-Cut Effect</vt:lpstr>
      <vt:lpstr>Where to Begin with Accessibility</vt:lpstr>
      <vt:lpstr>Offer Two Communication Options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Meryl Evans</dc:creator>
  <cp:lastModifiedBy>Meryl Evans</cp:lastModifiedBy>
  <cp:revision>356</cp:revision>
  <dcterms:created xsi:type="dcterms:W3CDTF">2020-01-31T20:04:25Z</dcterms:created>
  <dcterms:modified xsi:type="dcterms:W3CDTF">2022-02-17T00:13:16Z</dcterms:modified>
</cp:coreProperties>
</file>